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21383625" cy="30275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9" autoAdjust="0"/>
    <p:restoredTop sz="94660"/>
  </p:normalViewPr>
  <p:slideViewPr>
    <p:cSldViewPr snapToGrid="0">
      <p:cViewPr>
        <p:scale>
          <a:sx n="50" d="100"/>
          <a:sy n="50" d="100"/>
        </p:scale>
        <p:origin x="2304" y="-28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3772" y="4954765"/>
            <a:ext cx="18176081" cy="10540259"/>
          </a:xfrm>
        </p:spPr>
        <p:txBody>
          <a:bodyPr anchor="b"/>
          <a:lstStyle>
            <a:lvl1pPr algn="ctr">
              <a:defRPr sz="14031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2953" y="15901497"/>
            <a:ext cx="16037719" cy="7309499"/>
          </a:xfrm>
        </p:spPr>
        <p:txBody>
          <a:bodyPr/>
          <a:lstStyle>
            <a:lvl1pPr marL="0" indent="0" algn="ctr">
              <a:buNone/>
              <a:defRPr sz="5612"/>
            </a:lvl1pPr>
            <a:lvl2pPr marL="1069162" indent="0" algn="ctr">
              <a:buNone/>
              <a:defRPr sz="4677"/>
            </a:lvl2pPr>
            <a:lvl3pPr marL="2138324" indent="0" algn="ctr">
              <a:buNone/>
              <a:defRPr sz="4209"/>
            </a:lvl3pPr>
            <a:lvl4pPr marL="3207487" indent="0" algn="ctr">
              <a:buNone/>
              <a:defRPr sz="3742"/>
            </a:lvl4pPr>
            <a:lvl5pPr marL="4276649" indent="0" algn="ctr">
              <a:buNone/>
              <a:defRPr sz="3742"/>
            </a:lvl5pPr>
            <a:lvl6pPr marL="5345811" indent="0" algn="ctr">
              <a:buNone/>
              <a:defRPr sz="3742"/>
            </a:lvl6pPr>
            <a:lvl7pPr marL="6414973" indent="0" algn="ctr">
              <a:buNone/>
              <a:defRPr sz="3742"/>
            </a:lvl7pPr>
            <a:lvl8pPr marL="7484135" indent="0" algn="ctr">
              <a:buNone/>
              <a:defRPr sz="3742"/>
            </a:lvl8pPr>
            <a:lvl9pPr marL="8553298" indent="0" algn="ctr">
              <a:buNone/>
              <a:defRPr sz="3742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AE169-A451-4637-8A8E-6E6FA5193A83}" type="datetimeFigureOut">
              <a:rPr lang="es-ES" smtClean="0"/>
              <a:t>07/10/2024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2FD44-5DB0-484A-8C5E-EAB247BBCF3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1120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AE169-A451-4637-8A8E-6E6FA5193A83}" type="datetimeFigureOut">
              <a:rPr lang="es-ES" smtClean="0"/>
              <a:t>07/10/2024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2FD44-5DB0-484A-8C5E-EAB247BBCF3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5840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02658" y="1611875"/>
            <a:ext cx="4610844" cy="25656844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0125" y="1611875"/>
            <a:ext cx="13565237" cy="2565684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AE169-A451-4637-8A8E-6E6FA5193A83}" type="datetimeFigureOut">
              <a:rPr lang="es-ES" smtClean="0"/>
              <a:t>07/10/2024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2FD44-5DB0-484A-8C5E-EAB247BBCF3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289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AE169-A451-4637-8A8E-6E6FA5193A83}" type="datetimeFigureOut">
              <a:rPr lang="es-ES" smtClean="0"/>
              <a:t>07/10/2024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2FD44-5DB0-484A-8C5E-EAB247BBCF3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7094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988" y="7547788"/>
            <a:ext cx="18443377" cy="12593645"/>
          </a:xfrm>
        </p:spPr>
        <p:txBody>
          <a:bodyPr anchor="b"/>
          <a:lstStyle>
            <a:lvl1pPr>
              <a:defRPr sz="14031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8988" y="20260574"/>
            <a:ext cx="18443377" cy="6622701"/>
          </a:xfrm>
        </p:spPr>
        <p:txBody>
          <a:bodyPr/>
          <a:lstStyle>
            <a:lvl1pPr marL="0" indent="0">
              <a:buNone/>
              <a:defRPr sz="5612">
                <a:solidFill>
                  <a:schemeClr val="tx1">
                    <a:tint val="82000"/>
                  </a:schemeClr>
                </a:solidFill>
              </a:defRPr>
            </a:lvl1pPr>
            <a:lvl2pPr marL="1069162" indent="0">
              <a:buNone/>
              <a:defRPr sz="4677">
                <a:solidFill>
                  <a:schemeClr val="tx1">
                    <a:tint val="82000"/>
                  </a:schemeClr>
                </a:solidFill>
              </a:defRPr>
            </a:lvl2pPr>
            <a:lvl3pPr marL="2138324" indent="0">
              <a:buNone/>
              <a:defRPr sz="4209">
                <a:solidFill>
                  <a:schemeClr val="tx1">
                    <a:tint val="82000"/>
                  </a:schemeClr>
                </a:solidFill>
              </a:defRPr>
            </a:lvl3pPr>
            <a:lvl4pPr marL="3207487" indent="0">
              <a:buNone/>
              <a:defRPr sz="3742">
                <a:solidFill>
                  <a:schemeClr val="tx1">
                    <a:tint val="82000"/>
                  </a:schemeClr>
                </a:solidFill>
              </a:defRPr>
            </a:lvl4pPr>
            <a:lvl5pPr marL="4276649" indent="0">
              <a:buNone/>
              <a:defRPr sz="3742">
                <a:solidFill>
                  <a:schemeClr val="tx1">
                    <a:tint val="82000"/>
                  </a:schemeClr>
                </a:solidFill>
              </a:defRPr>
            </a:lvl5pPr>
            <a:lvl6pPr marL="5345811" indent="0">
              <a:buNone/>
              <a:defRPr sz="3742">
                <a:solidFill>
                  <a:schemeClr val="tx1">
                    <a:tint val="82000"/>
                  </a:schemeClr>
                </a:solidFill>
              </a:defRPr>
            </a:lvl6pPr>
            <a:lvl7pPr marL="6414973" indent="0">
              <a:buNone/>
              <a:defRPr sz="3742">
                <a:solidFill>
                  <a:schemeClr val="tx1">
                    <a:tint val="82000"/>
                  </a:schemeClr>
                </a:solidFill>
              </a:defRPr>
            </a:lvl7pPr>
            <a:lvl8pPr marL="7484135" indent="0">
              <a:buNone/>
              <a:defRPr sz="3742">
                <a:solidFill>
                  <a:schemeClr val="tx1">
                    <a:tint val="82000"/>
                  </a:schemeClr>
                </a:solidFill>
              </a:defRPr>
            </a:lvl8pPr>
            <a:lvl9pPr marL="8553298" indent="0">
              <a:buNone/>
              <a:defRPr sz="3742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AE169-A451-4637-8A8E-6E6FA5193A83}" type="datetimeFigureOut">
              <a:rPr lang="es-ES" smtClean="0"/>
              <a:t>07/10/2024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2FD44-5DB0-484A-8C5E-EAB247BBCF3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9176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0124" y="8059374"/>
            <a:ext cx="9088041" cy="1920934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25460" y="8059374"/>
            <a:ext cx="9088041" cy="1920934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AE169-A451-4637-8A8E-6E6FA5193A83}" type="datetimeFigureOut">
              <a:rPr lang="es-ES" smtClean="0"/>
              <a:t>07/10/2024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2FD44-5DB0-484A-8C5E-EAB247BBCF3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2230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1611882"/>
            <a:ext cx="18443377" cy="5851808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2912" y="7421634"/>
            <a:ext cx="9046274" cy="3637228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2912" y="11058863"/>
            <a:ext cx="9046274" cy="1626592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25461" y="7421634"/>
            <a:ext cx="9090826" cy="3637228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25461" y="11058863"/>
            <a:ext cx="9090826" cy="1626592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AE169-A451-4637-8A8E-6E6FA5193A83}" type="datetimeFigureOut">
              <a:rPr lang="es-ES" smtClean="0"/>
              <a:t>07/10/2024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2FD44-5DB0-484A-8C5E-EAB247BBCF3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197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AE169-A451-4637-8A8E-6E6FA5193A83}" type="datetimeFigureOut">
              <a:rPr lang="es-ES" smtClean="0"/>
              <a:t>07/10/2024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2FD44-5DB0-484A-8C5E-EAB247BBCF3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8667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AE169-A451-4637-8A8E-6E6FA5193A83}" type="datetimeFigureOut">
              <a:rPr lang="es-ES" smtClean="0"/>
              <a:t>07/10/2024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2FD44-5DB0-484A-8C5E-EAB247BBCF3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7715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0826" y="4359077"/>
            <a:ext cx="10825460" cy="21515024"/>
          </a:xfrm>
        </p:spPr>
        <p:txBody>
          <a:bodyPr/>
          <a:lstStyle>
            <a:lvl1pPr>
              <a:defRPr sz="7483"/>
            </a:lvl1pPr>
            <a:lvl2pPr>
              <a:defRPr sz="6548"/>
            </a:lvl2pPr>
            <a:lvl3pPr>
              <a:defRPr sz="5612"/>
            </a:lvl3pPr>
            <a:lvl4pPr>
              <a:defRPr sz="4677"/>
            </a:lvl4pPr>
            <a:lvl5pPr>
              <a:defRPr sz="4677"/>
            </a:lvl5pPr>
            <a:lvl6pPr>
              <a:defRPr sz="4677"/>
            </a:lvl6pPr>
            <a:lvl7pPr>
              <a:defRPr sz="4677"/>
            </a:lvl7pPr>
            <a:lvl8pPr>
              <a:defRPr sz="4677"/>
            </a:lvl8pPr>
            <a:lvl9pPr>
              <a:defRPr sz="4677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AE169-A451-4637-8A8E-6E6FA5193A83}" type="datetimeFigureOut">
              <a:rPr lang="es-ES" smtClean="0"/>
              <a:t>07/10/2024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2FD44-5DB0-484A-8C5E-EAB247BBCF3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5837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090826" y="4359077"/>
            <a:ext cx="10825460" cy="21515024"/>
          </a:xfrm>
        </p:spPr>
        <p:txBody>
          <a:bodyPr anchor="t"/>
          <a:lstStyle>
            <a:lvl1pPr marL="0" indent="0">
              <a:buNone/>
              <a:defRPr sz="7483"/>
            </a:lvl1pPr>
            <a:lvl2pPr marL="1069162" indent="0">
              <a:buNone/>
              <a:defRPr sz="6548"/>
            </a:lvl2pPr>
            <a:lvl3pPr marL="2138324" indent="0">
              <a:buNone/>
              <a:defRPr sz="5612"/>
            </a:lvl3pPr>
            <a:lvl4pPr marL="3207487" indent="0">
              <a:buNone/>
              <a:defRPr sz="4677"/>
            </a:lvl4pPr>
            <a:lvl5pPr marL="4276649" indent="0">
              <a:buNone/>
              <a:defRPr sz="4677"/>
            </a:lvl5pPr>
            <a:lvl6pPr marL="5345811" indent="0">
              <a:buNone/>
              <a:defRPr sz="4677"/>
            </a:lvl6pPr>
            <a:lvl7pPr marL="6414973" indent="0">
              <a:buNone/>
              <a:defRPr sz="4677"/>
            </a:lvl7pPr>
            <a:lvl8pPr marL="7484135" indent="0">
              <a:buNone/>
              <a:defRPr sz="4677"/>
            </a:lvl8pPr>
            <a:lvl9pPr marL="8553298" indent="0">
              <a:buNone/>
              <a:defRPr sz="4677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AE169-A451-4637-8A8E-6E6FA5193A83}" type="datetimeFigureOut">
              <a:rPr lang="es-ES" smtClean="0"/>
              <a:t>07/10/2024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2FD44-5DB0-484A-8C5E-EAB247BBCF3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6085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0124" y="1611882"/>
            <a:ext cx="18443377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0124" y="8059374"/>
            <a:ext cx="18443377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70124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79AE169-A451-4637-8A8E-6E6FA5193A83}" type="datetimeFigureOut">
              <a:rPr lang="es-ES" smtClean="0"/>
              <a:t>07/10/2024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83326" y="28060644"/>
            <a:ext cx="7216973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102185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A12FD44-5DB0-484A-8C5E-EAB247BBCF3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9175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138324" rtl="0" eaLnBrk="1" latinLnBrk="0" hangingPunct="1">
        <a:lnSpc>
          <a:spcPct val="90000"/>
        </a:lnSpc>
        <a:spcBef>
          <a:spcPct val="0"/>
        </a:spcBef>
        <a:buNone/>
        <a:defRPr sz="102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4581" indent="-534581" algn="l" defTabSz="2138324" rtl="0" eaLnBrk="1" latinLnBrk="0" hangingPunct="1">
        <a:lnSpc>
          <a:spcPct val="90000"/>
        </a:lnSpc>
        <a:spcBef>
          <a:spcPts val="2339"/>
        </a:spcBef>
        <a:buFont typeface="Arial" panose="020B0604020202020204" pitchFamily="34" charset="0"/>
        <a:buChar char="•"/>
        <a:defRPr sz="6548" kern="1200">
          <a:solidFill>
            <a:schemeClr val="tx1"/>
          </a:solidFill>
          <a:latin typeface="+mn-lt"/>
          <a:ea typeface="+mn-ea"/>
          <a:cs typeface="+mn-cs"/>
        </a:defRPr>
      </a:lvl1pPr>
      <a:lvl2pPr marL="1603743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5612" kern="1200">
          <a:solidFill>
            <a:schemeClr val="tx1"/>
          </a:solidFill>
          <a:latin typeface="+mn-lt"/>
          <a:ea typeface="+mn-ea"/>
          <a:cs typeface="+mn-cs"/>
        </a:defRPr>
      </a:lvl2pPr>
      <a:lvl3pPr marL="2672906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677" kern="1200">
          <a:solidFill>
            <a:schemeClr val="tx1"/>
          </a:solidFill>
          <a:latin typeface="+mn-lt"/>
          <a:ea typeface="+mn-ea"/>
          <a:cs typeface="+mn-cs"/>
        </a:defRPr>
      </a:lvl3pPr>
      <a:lvl4pPr marL="3742068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811230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880392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949554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8018717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9087879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2pPr>
      <a:lvl3pPr marL="2138324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3pPr>
      <a:lvl4pPr marL="3207487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276649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345811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414973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7484135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8553298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knowledge4policy.ec.europa.eu/participatory-democracy/science-technology-pollinating-insects-sting_en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reativecommons.org/licenses/by/4.0" TargetMode="External"/><Relationship Id="rId5" Type="http://schemas.openxmlformats.org/officeDocument/2006/relationships/hyperlink" Target="https://besjournals.onlinelibrary.wiley.com/doi/10.1002/pan3.10146" TargetMode="External"/><Relationship Id="rId4" Type="http://schemas.openxmlformats.org/officeDocument/2006/relationships/hyperlink" Target="https://www.naturefuturesframework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8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5B132F5-2DF1-6DE7-0580-3A4BEB4EC77D}"/>
              </a:ext>
            </a:extLst>
          </p:cNvPr>
          <p:cNvSpPr txBox="1"/>
          <p:nvPr/>
        </p:nvSpPr>
        <p:spPr>
          <a:xfrm>
            <a:off x="8449056" y="7717536"/>
            <a:ext cx="464515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Nature for Nature</a:t>
            </a:r>
          </a:p>
          <a:p>
            <a:pPr algn="ctr"/>
            <a:r>
              <a:rPr lang="en-GB" sz="3000" dirty="0">
                <a:solidFill>
                  <a:schemeClr val="bg1"/>
                </a:solidFill>
              </a:rPr>
              <a:t>Intrinsic value of pollinators</a:t>
            </a:r>
            <a:endParaRPr lang="es-ES" sz="30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33D3E6-AA1D-D2A8-4529-870CFA425D46}"/>
              </a:ext>
            </a:extLst>
          </p:cNvPr>
          <p:cNvSpPr txBox="1"/>
          <p:nvPr/>
        </p:nvSpPr>
        <p:spPr>
          <a:xfrm>
            <a:off x="1542288" y="20214336"/>
            <a:ext cx="464515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Nature as Culture</a:t>
            </a:r>
            <a:endParaRPr lang="en-GB" sz="3000" b="1" dirty="0">
              <a:solidFill>
                <a:schemeClr val="bg1"/>
              </a:solidFill>
            </a:endParaRPr>
          </a:p>
          <a:p>
            <a:pPr algn="ctr"/>
            <a:r>
              <a:rPr lang="en-GB" sz="3000" dirty="0">
                <a:solidFill>
                  <a:schemeClr val="bg1"/>
                </a:solidFill>
              </a:rPr>
              <a:t>Relations with pollinators and their habitats</a:t>
            </a:r>
            <a:endParaRPr lang="es-ES" sz="30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1C0A47-3CA8-171E-D4CF-96EB14E2F8E4}"/>
              </a:ext>
            </a:extLst>
          </p:cNvPr>
          <p:cNvSpPr txBox="1"/>
          <p:nvPr/>
        </p:nvSpPr>
        <p:spPr>
          <a:xfrm>
            <a:off x="14916912" y="20214336"/>
            <a:ext cx="464515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Nature for Society</a:t>
            </a:r>
          </a:p>
          <a:p>
            <a:pPr algn="ctr"/>
            <a:r>
              <a:rPr lang="en-GB" sz="3000" dirty="0">
                <a:solidFill>
                  <a:schemeClr val="bg1"/>
                </a:solidFill>
              </a:rPr>
              <a:t>Ecosystems services from pollinators</a:t>
            </a:r>
            <a:endParaRPr lang="es-ES" sz="300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A97268-1E01-E1FE-BA00-CAA8F7D52CA4}"/>
              </a:ext>
            </a:extLst>
          </p:cNvPr>
          <p:cNvSpPr txBox="1"/>
          <p:nvPr/>
        </p:nvSpPr>
        <p:spPr>
          <a:xfrm>
            <a:off x="866915" y="28596336"/>
            <a:ext cx="84695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The canvas was adapted and tested as part of the </a:t>
            </a:r>
            <a:r>
              <a:rPr lang="en-GB" sz="1200" dirty="0">
                <a:hlinkClick r:id="rId3"/>
              </a:rPr>
              <a:t>Science and Technology for Pollinating insects project</a:t>
            </a:r>
            <a:r>
              <a:rPr lang="en-GB" sz="1200" dirty="0"/>
              <a:t>.</a:t>
            </a:r>
          </a:p>
          <a:p>
            <a:r>
              <a:rPr lang="en-GB" sz="1200" dirty="0"/>
              <a:t>The canvas is based on the Nature Futures Framework developed by </a:t>
            </a:r>
            <a:r>
              <a:rPr lang="en-GB" sz="1200" dirty="0">
                <a:hlinkClick r:id="rId4"/>
              </a:rPr>
              <a:t>IPBES</a:t>
            </a:r>
            <a:r>
              <a:rPr lang="en-GB" sz="1200" dirty="0"/>
              <a:t>.</a:t>
            </a:r>
          </a:p>
          <a:p>
            <a:r>
              <a:rPr lang="en-GB" sz="1200" dirty="0"/>
              <a:t>Read more: </a:t>
            </a:r>
            <a:r>
              <a:rPr lang="en-GB" sz="1200" dirty="0">
                <a:hlinkClick r:id="rId5"/>
              </a:rPr>
              <a:t>https://doi.org/10.1002/pan3.10146</a:t>
            </a:r>
            <a:r>
              <a:rPr lang="en-GB" sz="1200" dirty="0"/>
              <a:t>.</a:t>
            </a:r>
          </a:p>
          <a:p>
            <a:r>
              <a:rPr lang="en-GB" sz="1200" dirty="0"/>
              <a:t>Original licensed under CC BY 4.0 </a:t>
            </a:r>
            <a:r>
              <a:rPr lang="en-GB" sz="1200" dirty="0">
                <a:hlinkClick r:id="rId6"/>
              </a:rPr>
              <a:t>https://creativecommons.org/licenses/by/4.0</a:t>
            </a: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11099056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ddressing pollinators decline">
      <a:dk1>
        <a:srgbClr val="5C414B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FA7540"/>
      </a:accent2>
      <a:accent3>
        <a:srgbClr val="1B7542"/>
      </a:accent3>
      <a:accent4>
        <a:srgbClr val="4F90EC"/>
      </a:accent4>
      <a:accent5>
        <a:srgbClr val="A02B93"/>
      </a:accent5>
      <a:accent6>
        <a:srgbClr val="3FBA6C"/>
      </a:accent6>
      <a:hlink>
        <a:srgbClr val="467886"/>
      </a:hlink>
      <a:folHlink>
        <a:srgbClr val="96607D"/>
      </a:folHlink>
    </a:clrScheme>
    <a:fontScheme name="Addressing pollinators decline">
      <a:majorFont>
        <a:latin typeface="EC Square Sans Pro Medium"/>
        <a:ea typeface=""/>
        <a:cs typeface=""/>
      </a:majorFont>
      <a:minorFont>
        <a:latin typeface="EC Square Sans Pr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0A7A6FB1E0DF41AA6701CFCA612273" ma:contentTypeVersion="13" ma:contentTypeDescription="Create a new document." ma:contentTypeScope="" ma:versionID="1bbcb087f59bc8833ec8ff75fb536cdf">
  <xsd:schema xmlns:xsd="http://www.w3.org/2001/XMLSchema" xmlns:xs="http://www.w3.org/2001/XMLSchema" xmlns:p="http://schemas.microsoft.com/office/2006/metadata/properties" xmlns:ns2="e634d651-377a-49c2-a8bf-ddef58e15d6b" xmlns:ns3="22ee0535-c74f-4e20-993e-fbce5d54a3a0" targetNamespace="http://schemas.microsoft.com/office/2006/metadata/properties" ma:root="true" ma:fieldsID="55a4456986d7a7ff6ea19c61cecd34cc" ns2:_="" ns3:_="">
    <xsd:import namespace="e634d651-377a-49c2-a8bf-ddef58e15d6b"/>
    <xsd:import namespace="22ee0535-c74f-4e20-993e-fbce5d54a3a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34d651-377a-49c2-a8bf-ddef58e15d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22b2fad6-9d2c-441c-a321-3f5f1e9bd9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ee0535-c74f-4e20-993e-fbce5d54a3a0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25498d8d-e82c-45e1-923c-44e210eb7e0b}" ma:internalName="TaxCatchAll" ma:showField="CatchAllData" ma:web="22ee0535-c74f-4e20-993e-fbce5d54a3a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634d651-377a-49c2-a8bf-ddef58e15d6b">
      <Terms xmlns="http://schemas.microsoft.com/office/infopath/2007/PartnerControls"/>
    </lcf76f155ced4ddcb4097134ff3c332f>
    <TaxCatchAll xmlns="22ee0535-c74f-4e20-993e-fbce5d54a3a0" xsi:nil="true"/>
  </documentManagement>
</p:properties>
</file>

<file path=customXml/itemProps1.xml><?xml version="1.0" encoding="utf-8"?>
<ds:datastoreItem xmlns:ds="http://schemas.openxmlformats.org/officeDocument/2006/customXml" ds:itemID="{795B73B9-23D6-4C13-A2A1-32BC02871688}"/>
</file>

<file path=customXml/itemProps2.xml><?xml version="1.0" encoding="utf-8"?>
<ds:datastoreItem xmlns:ds="http://schemas.openxmlformats.org/officeDocument/2006/customXml" ds:itemID="{5494FCD2-592E-406A-AA4F-DD39F9015B9A}"/>
</file>

<file path=customXml/itemProps3.xml><?xml version="1.0" encoding="utf-8"?>
<ds:datastoreItem xmlns:ds="http://schemas.openxmlformats.org/officeDocument/2006/customXml" ds:itemID="{6753381B-B153-4251-9F71-9DC850BF80E2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</TotalTime>
  <Words>84</Words>
  <Application>Microsoft Office PowerPoint</Application>
  <PresentationFormat>Custom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EC Square Sans Pro</vt:lpstr>
      <vt:lpstr>EC Square Sans Pro Medium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Pedro Meca</dc:creator>
  <cp:lastModifiedBy>Pedro Meca</cp:lastModifiedBy>
  <cp:revision>3</cp:revision>
  <dcterms:created xsi:type="dcterms:W3CDTF">2024-10-07T16:02:04Z</dcterms:created>
  <dcterms:modified xsi:type="dcterms:W3CDTF">2024-10-07T19:14:41Z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0x010100570A7A6FB1E0DF41AA6701CFCA612273</vt:lpwstr>
  </property>
</Properties>
</file>